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5" r:id="rId3"/>
    <p:sldId id="287" r:id="rId4"/>
    <p:sldId id="286" r:id="rId5"/>
    <p:sldId id="288" r:id="rId6"/>
    <p:sldId id="277" r:id="rId7"/>
    <p:sldId id="268" r:id="rId8"/>
    <p:sldId id="280" r:id="rId9"/>
    <p:sldId id="284" r:id="rId10"/>
    <p:sldId id="269" r:id="rId11"/>
    <p:sldId id="278" r:id="rId12"/>
    <p:sldId id="279" r:id="rId13"/>
    <p:sldId id="282" r:id="rId14"/>
    <p:sldId id="281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A50"/>
    <a:srgbClr val="C0D8BD"/>
    <a:srgbClr val="7FB078"/>
    <a:srgbClr val="A3C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22AC8-8E38-497C-A8FC-72C646AD1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37E2F5-474D-4DEC-9E8A-8C343F4B9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55C7D2-7F06-4C06-9026-CAEF36C9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C7B1C-0145-487F-B462-00594DB4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CD2948-8AD8-4DA7-AECB-F8846FDD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1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AC66E-2263-4783-A864-1F00A31C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B2B7E2-3F85-4E85-97FD-9471EDC8D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9A20A9-9B57-4BB9-BC8D-AA743DC9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787D2D-9AED-4FAD-B7CD-B2B6972B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6F3308-82FB-4411-B0A7-33C0C16B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1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6CEE3B-3630-499E-A058-9EBA995CD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689AD6-70DB-456D-AC73-B87F9D73E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0964C-6BC4-49AC-800E-C5612C67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5CC172-E67C-459D-A681-65068799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AA3378-3021-4ECE-83CF-49D6B694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5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FCE8C-2525-4FC4-9DEC-B4C14BAB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CE981-178C-4F7B-BEB6-FD58CE46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4FD624-2332-4776-BC41-001446AB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04719C-2A16-4C94-A18F-3C265211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E050F-756F-4364-800C-CDEAADFF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6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11D69-1785-4FF5-BC86-944A508B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F67F07-3298-46A1-ABC1-A2B7D269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A05EA9-BD72-4E1A-AD0C-1EA69975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21C60-FD41-4C93-B971-5399959D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4D1621-A1EC-45A7-94C6-417F06C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900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117D5-612A-4311-BA49-EBE604B3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94A3D-132F-4A4F-9972-180FFA2A0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BDF7FA-55D0-47DD-818B-5E8D69AF2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A60701-F3EB-4A5E-B9E1-B6041A73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C22A07-1DA3-4DBB-8336-5D18CE01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2EAD87-5BF5-42FA-AD0D-A69A70CA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11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E01C5-18CF-4AD1-9B20-C6658588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7E73C8-082A-49A0-8159-D9487DE04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F0FE71-1F56-4181-81CE-182CE84C8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66E3A2-BC88-46D9-A427-61719B4F5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FCA2D4-8F27-43E5-8CFC-5D03F266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12A5994-F827-4843-BDDD-C2BFEA91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0CA72F0-630B-4A77-A8FB-86308F5B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4DC774-ED54-4F48-8258-A6597AA4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7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236CE-913F-4923-B90C-C4285E97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3ACAB6-B9D3-499F-8F4F-7C33ECA8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C032DC-9B71-4D21-B791-72DA548A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2EDB71-CAFB-44F5-803B-650E693A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1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B0815C1-125B-43E6-B43C-7151DD37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C44C79-876B-4867-AF9C-9287E586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D373AA-CFD7-4EE7-89F3-CE55B277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91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57EEE-ABD7-4290-941C-E627B81E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058053-3FB7-4D59-AC7C-7B3128C0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733E5B-5806-45EC-AA75-F740F411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77442C-B832-442C-97EB-95C1C630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9F19E4-A809-41A4-8F06-A7C50A0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1903D5-36D7-4EF7-B1A4-1C498254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006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0A573-867C-46DF-862C-ED9ED688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14301A-1719-4CAD-8910-EDBBACC37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FC6886-1FDD-4AA4-808D-04B1829E9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1A76B4-09A9-4E16-B34B-5205A5DF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783C4C-A6C5-415A-AD12-4FDB7541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7B6324-8DAC-4D64-BA2F-338754AF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917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BB309C-2395-4E1C-90AB-D748AFAD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42957C-B034-4B89-80E6-40DFF12A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DEC4B6-8F8B-4849-8334-B7BC9295F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20BBCA-9789-4ED9-87B0-C2E7D8D0E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126D92-70C5-447C-AEE0-AEBBFAB47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18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dersanden.com/nl_b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9866C4-62BD-4E1B-8ACE-360DA0CB4AD7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EB04B9-F286-41DF-8DEE-58B1F1D74085}"/>
              </a:ext>
            </a:extLst>
          </p:cNvPr>
          <p:cNvSpPr txBox="1"/>
          <p:nvPr/>
        </p:nvSpPr>
        <p:spPr>
          <a:xfrm>
            <a:off x="369118" y="2569095"/>
            <a:ext cx="11822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800" b="1" dirty="0">
                <a:solidFill>
                  <a:srgbClr val="578A50"/>
                </a:solidFill>
              </a:rPr>
              <a:t>Voorbereiding </a:t>
            </a:r>
          </a:p>
          <a:p>
            <a:pPr algn="ctr"/>
            <a:r>
              <a:rPr lang="nl-BE" sz="8800" b="1" dirty="0">
                <a:solidFill>
                  <a:srgbClr val="578A50"/>
                </a:solidFill>
              </a:rPr>
              <a:t>bedrijfsbezoek</a:t>
            </a:r>
            <a:endParaRPr lang="nl-BE" sz="6000" b="1" dirty="0">
              <a:solidFill>
                <a:srgbClr val="578A5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E737A91-5CF5-4D52-8022-E9BAE5E0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Stel juiste en haalbare criteria op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de koord moet op 15cm hoogte gespannen worden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de koord moet waterpas gespannen zijn</a:t>
            </a:r>
          </a:p>
          <a:p>
            <a:endParaRPr lang="nl-BE" sz="3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r>
              <a:rPr lang="nl-BE" sz="4000" b="1" dirty="0">
                <a:solidFill>
                  <a:srgbClr val="578A50"/>
                </a:solidFill>
              </a:rPr>
              <a:t>Zorg voor voldoende aangeboden gereedschappen en laat de leerlingen zelf op voorhand nadenken over materialen die ze kunnen voorzien!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B0BDBC-7B59-43A8-B32B-3CB84CA2C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2867233"/>
            <a:ext cx="112379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578A50"/>
                </a:solidFill>
              </a:rPr>
              <a:t>Zorg er voor dat de leerlingen ZELF </a:t>
            </a:r>
            <a:br>
              <a:rPr lang="nl-BE" sz="4000" b="1" dirty="0">
                <a:solidFill>
                  <a:srgbClr val="578A50"/>
                </a:solidFill>
              </a:rPr>
            </a:br>
            <a:r>
              <a:rPr lang="nl-BE" sz="4000" b="1" dirty="0">
                <a:solidFill>
                  <a:srgbClr val="578A50"/>
                </a:solidFill>
              </a:rPr>
              <a:t>tot een oplossing komen!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C2E088-35C9-4A51-9AA2-94C573C7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Ingebruikname</a:t>
            </a:r>
          </a:p>
          <a:p>
            <a:endParaRPr lang="nl-BE" sz="48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laat de leerlingen hun werk kort toelichten voordat deze in gebruik gesteld wordt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wat liep er niet zoals gewenst, wat hadden we anders kunnen doen?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wat ging er beter dan verwacht?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…</a:t>
            </a:r>
          </a:p>
          <a:p>
            <a:endParaRPr lang="nl-BE" sz="3200" b="1" dirty="0">
              <a:solidFill>
                <a:srgbClr val="578A50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87ED77-5608-4A96-867D-61026E0C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Evaluatie</a:t>
            </a:r>
          </a:p>
          <a:p>
            <a:endParaRPr lang="nl-BE" sz="48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is de koord op 15cm hoogte gespannen?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is de koord waterpas gespannen?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3200" b="1" dirty="0">
              <a:solidFill>
                <a:srgbClr val="578A50"/>
              </a:solidFill>
            </a:endParaRPr>
          </a:p>
          <a:p>
            <a:r>
              <a:rPr lang="nl-BE" sz="4000" b="1" dirty="0">
                <a:solidFill>
                  <a:srgbClr val="578A50"/>
                </a:solidFill>
              </a:rPr>
              <a:t>Overloop de al dan niet behaalde criteria.</a:t>
            </a:r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C34B27-E21C-4CA3-B8FC-8F83E8AA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NA bedrijfsbezoek </a:t>
            </a:r>
            <a:r>
              <a:rPr lang="nl-BE" sz="4000" b="1" dirty="0">
                <a:solidFill>
                  <a:srgbClr val="578A50"/>
                </a:solidFill>
                <a:sym typeface="Wingdings" panose="05000000000000000000" pitchFamily="2" charset="2"/>
              </a:rPr>
              <a:t></a:t>
            </a:r>
            <a:r>
              <a:rPr lang="nl-BE" sz="4000" b="1" dirty="0">
                <a:solidFill>
                  <a:srgbClr val="578A50"/>
                </a:solidFill>
              </a:rPr>
              <a:t> koppeling met het bedrijf</a:t>
            </a:r>
          </a:p>
          <a:p>
            <a:endParaRPr lang="nl-BE" sz="32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materialen hebben we gebruikt?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gereedschappen gebruikten we?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waarom is deze oefening belangrijk?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bij welk beroep wordt deze oefening toegepast?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…</a:t>
            </a:r>
          </a:p>
          <a:p>
            <a:r>
              <a:rPr lang="nl-BE" sz="3000" b="1" dirty="0">
                <a:solidFill>
                  <a:srgbClr val="7FB078"/>
                </a:solidFill>
              </a:rPr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A17269-7436-4E1F-832D-3A17B968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3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9866C4-62BD-4E1B-8ACE-360DA0CB4AD7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E737A91-5CF5-4D52-8022-E9BAE5E0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CEFBFFD-B737-416F-B21E-3D9748B87F35}"/>
              </a:ext>
            </a:extLst>
          </p:cNvPr>
          <p:cNvSpPr/>
          <p:nvPr/>
        </p:nvSpPr>
        <p:spPr>
          <a:xfrm>
            <a:off x="4129241" y="1432312"/>
            <a:ext cx="393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3"/>
              </a:rPr>
              <a:t>https://www.vandersanden.com/nl_be/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CC28C2-EEBE-4CA7-8266-FEF6F3A7D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083" y="2322781"/>
            <a:ext cx="8665828" cy="401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8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Wat maken ze bij </a:t>
            </a:r>
            <a:r>
              <a:rPr lang="nl-BE" sz="4000" b="1" dirty="0" err="1">
                <a:solidFill>
                  <a:srgbClr val="578A50"/>
                </a:solidFill>
              </a:rPr>
              <a:t>Vandersanden</a:t>
            </a:r>
            <a:r>
              <a:rPr lang="nl-BE" sz="4000" b="1" dirty="0">
                <a:solidFill>
                  <a:srgbClr val="578A50"/>
                </a:solidFill>
              </a:rPr>
              <a:t>?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r>
              <a:rPr lang="nl-BE" sz="2800" b="1" dirty="0">
                <a:solidFill>
                  <a:srgbClr val="578A50"/>
                </a:solidFill>
              </a:rPr>
              <a:t>      </a:t>
            </a:r>
          </a:p>
          <a:p>
            <a:br>
              <a:rPr lang="nl-BE" sz="3000" b="1" dirty="0">
                <a:solidFill>
                  <a:srgbClr val="578A50"/>
                </a:solidFill>
              </a:rPr>
            </a:br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0C31B9-1078-439B-BEAE-25D2D59B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505E654-16A7-4158-97E8-D417C911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48" y="3046164"/>
            <a:ext cx="31623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5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Welke soorten maken ze bij </a:t>
            </a:r>
            <a:r>
              <a:rPr lang="nl-BE" sz="4000" b="1" dirty="0" err="1">
                <a:solidFill>
                  <a:srgbClr val="578A50"/>
                </a:solidFill>
              </a:rPr>
              <a:t>Vandersanden</a:t>
            </a:r>
            <a:r>
              <a:rPr lang="nl-BE" sz="4000" b="1" dirty="0">
                <a:solidFill>
                  <a:srgbClr val="578A50"/>
                </a:solidFill>
              </a:rPr>
              <a:t>?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r>
              <a:rPr lang="nl-BE" sz="2800" b="1" dirty="0">
                <a:solidFill>
                  <a:srgbClr val="578A50"/>
                </a:solidFill>
              </a:rPr>
              <a:t>      Gevelstenen 	                 Steenstrips   	                    Kleiklinkers</a:t>
            </a:r>
          </a:p>
          <a:p>
            <a:br>
              <a:rPr lang="nl-BE" sz="3000" b="1" dirty="0">
                <a:solidFill>
                  <a:srgbClr val="578A50"/>
                </a:solidFill>
              </a:rPr>
            </a:br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0C31B9-1078-439B-BEAE-25D2D59B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660414B-3438-43E4-8F57-0DE49CA4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1" y="4100752"/>
            <a:ext cx="3113271" cy="160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A422791-C6B0-4273-868E-57F0AE375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737" y="3782120"/>
            <a:ext cx="2667568" cy="24250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FF31D82-1990-4773-8EF6-894D238D5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488" y="4414999"/>
            <a:ext cx="2634087" cy="9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3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0C31B9-1078-439B-BEAE-25D2D59B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  <p:pic>
        <p:nvPicPr>
          <p:cNvPr id="1026" name="Picture 2" descr="Morvan DF ">
            <a:extLst>
              <a:ext uri="{FF2B5EF4-FFF2-40B4-BE49-F238E27FC236}">
                <a16:creationId xmlns:a16="http://schemas.microsoft.com/office/drawing/2014/main" id="{A8371C6A-7039-4686-8BC4-FE1870AF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2" y="1220270"/>
            <a:ext cx="3331127" cy="22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lencia, Grenada en Bordeaux DF ">
            <a:extLst>
              <a:ext uri="{FF2B5EF4-FFF2-40B4-BE49-F238E27FC236}">
                <a16:creationId xmlns:a16="http://schemas.microsoft.com/office/drawing/2014/main" id="{47E53BE8-F49B-4D67-8452-3D1BDE85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68" y="1220270"/>
            <a:ext cx="3331126" cy="22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ylandt-Terra-Lucca-Antica-Tuin-R-1-">
            <a:extLst>
              <a:ext uri="{FF2B5EF4-FFF2-40B4-BE49-F238E27FC236}">
                <a16:creationId xmlns:a16="http://schemas.microsoft.com/office/drawing/2014/main" id="{9033D78D-5150-4A83-8DAA-69E74297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944" y="1220270"/>
            <a:ext cx="2944973" cy="22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BDEA8E1-342D-416D-BF9E-79749ACE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3" y="4511180"/>
            <a:ext cx="4686302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em een kijkje in onze referentiedatabank.">
            <a:extLst>
              <a:ext uri="{FF2B5EF4-FFF2-40B4-BE49-F238E27FC236}">
                <a16:creationId xmlns:a16="http://schemas.microsoft.com/office/drawing/2014/main" id="{64A4636D-C1A8-454B-B916-5E3429B0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21" y="3969478"/>
            <a:ext cx="4961634" cy="22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3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FD9CB51-E820-4B42-B2D8-373D9B2AE7CB}"/>
              </a:ext>
            </a:extLst>
          </p:cNvPr>
          <p:cNvSpPr txBox="1"/>
          <p:nvPr/>
        </p:nvSpPr>
        <p:spPr>
          <a:xfrm>
            <a:off x="369118" y="1674689"/>
            <a:ext cx="118228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>
                <a:solidFill>
                  <a:srgbClr val="578A50"/>
                </a:solidFill>
              </a:rPr>
              <a:t>Activiteit</a:t>
            </a:r>
            <a:r>
              <a:rPr lang="nl-BE" sz="8800" b="1" dirty="0">
                <a:solidFill>
                  <a:srgbClr val="578A50"/>
                </a:solidFill>
              </a:rPr>
              <a:t> </a:t>
            </a:r>
            <a:br>
              <a:rPr lang="nl-BE" sz="8800" b="1" dirty="0">
                <a:solidFill>
                  <a:srgbClr val="578A50"/>
                </a:solidFill>
              </a:rPr>
            </a:br>
            <a:r>
              <a:rPr lang="nl-BE" sz="8800" b="1" dirty="0">
                <a:solidFill>
                  <a:srgbClr val="578A50"/>
                </a:solidFill>
              </a:rPr>
              <a:t>Waterpas</a:t>
            </a:r>
          </a:p>
          <a:p>
            <a:pPr algn="ctr"/>
            <a:r>
              <a:rPr lang="nl-BE" sz="4000" b="1" dirty="0">
                <a:solidFill>
                  <a:srgbClr val="578A50"/>
                </a:solidFill>
              </a:rPr>
              <a:t>Techniek als fundering</a:t>
            </a:r>
            <a:br>
              <a:rPr lang="nl-BE" sz="4000" b="1" dirty="0">
                <a:solidFill>
                  <a:srgbClr val="578A50"/>
                </a:solidFill>
              </a:rPr>
            </a:br>
            <a:r>
              <a:rPr lang="nl-BE" sz="4000" b="1" dirty="0">
                <a:solidFill>
                  <a:srgbClr val="578A50"/>
                </a:solidFill>
              </a:rPr>
              <a:t>&amp; </a:t>
            </a:r>
          </a:p>
          <a:p>
            <a:pPr algn="ctr"/>
            <a:r>
              <a:rPr lang="nl-BE" sz="4000" b="1" dirty="0">
                <a:solidFill>
                  <a:srgbClr val="578A50"/>
                </a:solidFill>
              </a:rPr>
              <a:t>Z in 1</a:t>
            </a:r>
            <a:br>
              <a:rPr lang="nl-BE" sz="6000" b="1" dirty="0">
                <a:solidFill>
                  <a:srgbClr val="7FB078"/>
                </a:solidFill>
              </a:rPr>
            </a:br>
            <a:endParaRPr lang="nl-BE" sz="6000" b="1" dirty="0">
              <a:solidFill>
                <a:srgbClr val="7FB078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F9A1DC-2591-40A3-A328-F2E95EFC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E1C1B0F-E7AB-4A28-95CC-72BE635AF18A}"/>
              </a:ext>
            </a:extLst>
          </p:cNvPr>
          <p:cNvSpPr/>
          <p:nvPr/>
        </p:nvSpPr>
        <p:spPr>
          <a:xfrm>
            <a:off x="372414" y="1198785"/>
            <a:ext cx="5021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5400" b="1" dirty="0">
                <a:solidFill>
                  <a:srgbClr val="578A50"/>
                </a:solidFill>
              </a:rPr>
              <a:t>Probleemstelling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A258684-DE18-44AF-92CD-C1883AAD0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  <p:pic>
        <p:nvPicPr>
          <p:cNvPr id="1026" name="Picture 2" descr="Afbeeldingsresultaat voor toren van pisa">
            <a:extLst>
              <a:ext uri="{FF2B5EF4-FFF2-40B4-BE49-F238E27FC236}">
                <a16:creationId xmlns:a16="http://schemas.microsoft.com/office/drawing/2014/main" id="{98544736-2FF1-4AA0-9CFF-DFE25ADDC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4"/>
          <a:stretch/>
        </p:blipFill>
        <p:spPr bwMode="auto">
          <a:xfrm>
            <a:off x="1566672" y="2239945"/>
            <a:ext cx="3249975" cy="4310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rooked wall">
            <a:extLst>
              <a:ext uri="{FF2B5EF4-FFF2-40B4-BE49-F238E27FC236}">
                <a16:creationId xmlns:a16="http://schemas.microsoft.com/office/drawing/2014/main" id="{FE52326A-A67B-4DD5-836B-7974E5561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33" y="2623256"/>
            <a:ext cx="5315940" cy="3543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4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Relevante vragen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hoe kan je een scheve muur voorkomen?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hoe zorg je er voor dat iets waterpas staat?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hoe denk je dat ze een muur waterpas kunnen bouwen?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…</a:t>
            </a:r>
            <a:br>
              <a:rPr lang="nl-BE" sz="3000" b="1" dirty="0">
                <a:solidFill>
                  <a:srgbClr val="578A50"/>
                </a:solidFill>
              </a:rPr>
            </a:br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0C31B9-1078-439B-BEAE-25D2D59B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Metselkoord uitzetten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koord waterpas uitzetten tussen twee</a:t>
            </a:r>
            <a:br>
              <a:rPr lang="nl-BE" sz="3000" b="1" dirty="0">
                <a:solidFill>
                  <a:srgbClr val="578A50"/>
                </a:solidFill>
              </a:rPr>
            </a:br>
            <a:r>
              <a:rPr lang="nl-BE" sz="3000" b="1" dirty="0">
                <a:solidFill>
                  <a:srgbClr val="578A50"/>
                </a:solidFill>
              </a:rPr>
              <a:t>tafelpoten </a:t>
            </a:r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nl-BE" sz="3000" b="1" dirty="0">
                <a:solidFill>
                  <a:srgbClr val="578A50"/>
                </a:solidFill>
              </a:rPr>
              <a:t>gebruik de vouwmeter</a:t>
            </a:r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nl-BE" sz="3000" b="1" dirty="0">
                <a:solidFill>
                  <a:srgbClr val="578A50"/>
                </a:solidFill>
              </a:rPr>
              <a:t>gebruik een waterpas</a:t>
            </a:r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nl-BE" sz="3000" b="1" dirty="0">
                <a:solidFill>
                  <a:srgbClr val="578A50"/>
                </a:solidFill>
              </a:rPr>
              <a:t>gebruik een </a:t>
            </a:r>
            <a:r>
              <a:rPr lang="nl-BE" sz="3000" b="1" dirty="0" err="1">
                <a:solidFill>
                  <a:srgbClr val="578A50"/>
                </a:solidFill>
              </a:rPr>
              <a:t>pasdarm</a:t>
            </a:r>
            <a:endParaRPr lang="nl-BE" sz="3000" b="1" dirty="0">
              <a:solidFill>
                <a:srgbClr val="578A50"/>
              </a:solidFill>
            </a:endParaRPr>
          </a:p>
          <a:p>
            <a:pPr lvl="1"/>
            <a:br>
              <a:rPr lang="nl-BE" sz="3000" b="1" dirty="0">
                <a:solidFill>
                  <a:srgbClr val="578A50"/>
                </a:solidFill>
              </a:rPr>
            </a:br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0C31B9-1078-439B-BEAE-25D2D59B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3220"/>
            <a:ext cx="12192000" cy="1114175"/>
          </a:xfrm>
          <a:prstGeom prst="rect">
            <a:avLst/>
          </a:prstGeom>
        </p:spPr>
      </p:pic>
      <p:pic>
        <p:nvPicPr>
          <p:cNvPr id="2050" name="Picture 2" descr="Afbeeldingsresultaat voor metselkoord uitzetten">
            <a:extLst>
              <a:ext uri="{FF2B5EF4-FFF2-40B4-BE49-F238E27FC236}">
                <a16:creationId xmlns:a16="http://schemas.microsoft.com/office/drawing/2014/main" id="{50C7D3E7-5DE0-410B-AED3-6CF82420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08" y="1402327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16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211</Words>
  <Application>Microsoft Office PowerPoint</Application>
  <PresentationFormat>Breedbeeld</PresentationFormat>
  <Paragraphs>87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Thys Christina</cp:lastModifiedBy>
  <cp:revision>34</cp:revision>
  <dcterms:created xsi:type="dcterms:W3CDTF">2019-11-14T12:44:25Z</dcterms:created>
  <dcterms:modified xsi:type="dcterms:W3CDTF">2020-01-28T15:38:11Z</dcterms:modified>
</cp:coreProperties>
</file>